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2" r:id="rId5"/>
    <p:sldId id="265" r:id="rId6"/>
    <p:sldId id="26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8F8F8"/>
    <a:srgbClr val="E2F0D9"/>
    <a:srgbClr val="CCE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738" y="108"/>
      </p:cViewPr>
      <p:guideLst>
        <p:guide orient="horz" pos="8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667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916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488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749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878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487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298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89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542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98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98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4F56C-8D92-4D40-B9B5-69ACC5632348}" type="datetimeFigureOut">
              <a:rPr lang="es-MX" smtClean="0"/>
              <a:t>25/09/2021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0F17E-F3EA-48BE-9304-539C2CF0B6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516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4CA5AD-1BE9-4E14-8830-5086565E3CA2}"/>
              </a:ext>
            </a:extLst>
          </p:cNvPr>
          <p:cNvSpPr/>
          <p:nvPr/>
        </p:nvSpPr>
        <p:spPr>
          <a:xfrm>
            <a:off x="2160103" y="295059"/>
            <a:ext cx="7765775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MX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XVI SIMPOSIO INTERNACIONAL Y XI CONGRESO NACIONAL DE AGRICULTURA SOSTENIBLE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9835BD-6391-449D-BA69-7075CCBA66F8}"/>
              </a:ext>
            </a:extLst>
          </p:cNvPr>
          <p:cNvSpPr txBox="1"/>
          <p:nvPr/>
        </p:nvSpPr>
        <p:spPr>
          <a:xfrm>
            <a:off x="5041746" y="5274764"/>
            <a:ext cx="210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latin typeface="Century Gothic" panose="020B0502020202020204" pitchFamily="34" charset="0"/>
              </a:rPr>
              <a:t>PROGRAMA </a:t>
            </a:r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486FD504-B8D6-4B83-A51C-4EBAF28E61B0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frame">
            <a:avLst>
              <a:gd name="adj1" fmla="val 332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255E7AE-100A-43B9-B734-B363E4F90572}"/>
              </a:ext>
            </a:extLst>
          </p:cNvPr>
          <p:cNvGrpSpPr/>
          <p:nvPr/>
        </p:nvGrpSpPr>
        <p:grpSpPr>
          <a:xfrm>
            <a:off x="3974869" y="2079873"/>
            <a:ext cx="4269377" cy="3048198"/>
            <a:chOff x="396497" y="1428994"/>
            <a:chExt cx="6016336" cy="5181112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1FEA180-3237-42C5-B76C-CCC13FCE1DD1}"/>
                </a:ext>
              </a:extLst>
            </p:cNvPr>
            <p:cNvGrpSpPr/>
            <p:nvPr/>
          </p:nvGrpSpPr>
          <p:grpSpPr>
            <a:xfrm>
              <a:off x="424744" y="1444792"/>
              <a:ext cx="5988089" cy="5165314"/>
              <a:chOff x="251648" y="828025"/>
              <a:chExt cx="6474958" cy="5532351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13C1D6DB-45D1-47DD-9455-9A4DF7164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62" r="35540"/>
              <a:stretch/>
            </p:blipFill>
            <p:spPr>
              <a:xfrm>
                <a:off x="4656221" y="828025"/>
                <a:ext cx="2070385" cy="5515430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90579603-1B04-4743-A831-BCACC0BCC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89"/>
              <a:stretch/>
            </p:blipFill>
            <p:spPr>
              <a:xfrm>
                <a:off x="3806019" y="5263857"/>
                <a:ext cx="1593069" cy="1096519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EBE70F2-3187-4C4B-BF15-A49159E4F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" t="8016" r="59734" b="38981"/>
              <a:stretch/>
            </p:blipFill>
            <p:spPr>
              <a:xfrm>
                <a:off x="255778" y="828026"/>
                <a:ext cx="1858315" cy="1890107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7862D326-020C-47B4-BFF3-1FCD6FB28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616"/>
              <a:stretch/>
            </p:blipFill>
            <p:spPr>
              <a:xfrm>
                <a:off x="3889131" y="2419770"/>
                <a:ext cx="1505170" cy="2881197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6EAE941B-9663-4ABF-ACD9-5E925A6B2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536"/>
              <a:stretch/>
            </p:blipFill>
            <p:spPr>
              <a:xfrm>
                <a:off x="1983034" y="4389009"/>
                <a:ext cx="1917285" cy="1971367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A65AF6E3-DCA3-47C6-AEEA-59A79925B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518"/>
              <a:stretch/>
            </p:blipFill>
            <p:spPr>
              <a:xfrm>
                <a:off x="251648" y="4247864"/>
                <a:ext cx="1857653" cy="2095591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C45623FA-F61C-45F8-834E-CBEA4971B3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718" b="-1"/>
              <a:stretch/>
            </p:blipFill>
            <p:spPr>
              <a:xfrm>
                <a:off x="255778" y="2693836"/>
                <a:ext cx="1972144" cy="1783809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B1066C01-6680-41EA-B1E0-F82D07819F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00319" y="828025"/>
                <a:ext cx="1505170" cy="1865811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7CA1823E-CE8F-422F-903F-1E31A85093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04" r="12129"/>
              <a:stretch/>
            </p:blipFill>
            <p:spPr>
              <a:xfrm>
                <a:off x="2114090" y="2525764"/>
                <a:ext cx="1775770" cy="1921572"/>
              </a:xfrm>
              <a:prstGeom prst="rect">
                <a:avLst/>
              </a:prstGeom>
              <a:ln w="19050">
                <a:noFill/>
              </a:ln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5F722790-A004-4EBC-BE64-554F24F60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14091" y="828026"/>
                <a:ext cx="1786230" cy="1865811"/>
              </a:xfrm>
              <a:prstGeom prst="rect">
                <a:avLst/>
              </a:prstGeom>
              <a:ln w="19050">
                <a:noFill/>
              </a:ln>
            </p:spPr>
          </p:pic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46702DE-BB29-4427-953D-CAC308973134}"/>
                </a:ext>
              </a:extLst>
            </p:cNvPr>
            <p:cNvSpPr/>
            <p:nvPr/>
          </p:nvSpPr>
          <p:spPr>
            <a:xfrm>
              <a:off x="396497" y="1428994"/>
              <a:ext cx="6012000" cy="5181112"/>
            </a:xfrm>
            <a:prstGeom prst="rect">
              <a:avLst/>
            </a:prstGeom>
            <a:noFill/>
            <a:ln w="476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DEA0E6A3-CBB2-4F61-B7AB-516DED3D129C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0" y="5901829"/>
            <a:ext cx="788082" cy="7143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0E6577F-DECD-4677-8144-DD92EC9CCEE5}"/>
              </a:ext>
            </a:extLst>
          </p:cNvPr>
          <p:cNvPicPr/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5" r="64222"/>
          <a:stretch/>
        </p:blipFill>
        <p:spPr>
          <a:xfrm>
            <a:off x="5625089" y="5953173"/>
            <a:ext cx="1272606" cy="7143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ECDEA42-3041-487B-A010-B3C38673BAF7}"/>
              </a:ext>
            </a:extLst>
          </p:cNvPr>
          <p:cNvPicPr/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85" y="6050219"/>
            <a:ext cx="1139007" cy="487067"/>
          </a:xfrm>
          <a:prstGeom prst="rect">
            <a:avLst/>
          </a:prstGeom>
        </p:spPr>
      </p:pic>
      <p:pic>
        <p:nvPicPr>
          <p:cNvPr id="24" name="Imagen 23" descr="Resultado de imagen para universidad autonoma chapingo">
            <a:extLst>
              <a:ext uri="{FF2B5EF4-FFF2-40B4-BE49-F238E27FC236}">
                <a16:creationId xmlns:a16="http://schemas.microsoft.com/office/drawing/2014/main" id="{84F802C7-3408-4439-94D4-FAF7334F2A78}"/>
              </a:ext>
            </a:extLst>
          </p:cNvPr>
          <p:cNvPicPr/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12" y="5720547"/>
            <a:ext cx="874200" cy="865173"/>
          </a:xfrm>
          <a:prstGeom prst="rect">
            <a:avLst/>
          </a:prstGeom>
          <a:noFill/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B6B5153-0F10-45CB-B2FE-E2146049B1FF}"/>
              </a:ext>
            </a:extLst>
          </p:cNvPr>
          <p:cNvPicPr/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62" y="6102214"/>
            <a:ext cx="1272607" cy="4996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17E1BC6-462F-4CBF-9048-AAE326A2CF21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76" y="6102881"/>
            <a:ext cx="1488070" cy="499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0A8D52B-2CDF-4B29-BBB5-88C46BC0FE86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7" y="2236764"/>
            <a:ext cx="2238594" cy="238214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AA28B7E-3E99-41FD-9535-27A2FEB8889E}"/>
              </a:ext>
            </a:extLst>
          </p:cNvPr>
          <p:cNvPicPr/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63" y="2397844"/>
            <a:ext cx="2168779" cy="208570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BFEE878-C14A-44CF-B9E8-E41BDAC978EF}"/>
              </a:ext>
            </a:extLst>
          </p:cNvPr>
          <p:cNvSpPr txBox="1"/>
          <p:nvPr/>
        </p:nvSpPr>
        <p:spPr>
          <a:xfrm>
            <a:off x="2912559" y="1205107"/>
            <a:ext cx="6406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i="1" dirty="0">
                <a:latin typeface="Century Gothic" panose="020B0502020202020204" pitchFamily="34" charset="0"/>
              </a:rPr>
              <a:t>LA SOSTENIBILIDAD DE LOS AGROECOSISTEMAS COMO BASE DEL BIENESTAR HUMANO</a:t>
            </a:r>
          </a:p>
        </p:txBody>
      </p:sp>
    </p:spTree>
    <p:extLst>
      <p:ext uri="{BB962C8B-B14F-4D97-AF65-F5344CB8AC3E}">
        <p14:creationId xmlns:p14="http://schemas.microsoft.com/office/powerpoint/2010/main" val="247742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9DDC427-F7B0-468D-9762-167A3F942DFE}"/>
              </a:ext>
            </a:extLst>
          </p:cNvPr>
          <p:cNvSpPr txBox="1"/>
          <p:nvPr/>
        </p:nvSpPr>
        <p:spPr>
          <a:xfrm>
            <a:off x="331304" y="276948"/>
            <a:ext cx="9081051" cy="8617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XVI SIMPOSIO INTERNACIONAL DE AGRICULTURA SOSTENIBLE</a:t>
            </a:r>
            <a:endParaRPr lang="es-MX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2400" i="1" cap="smal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sostenibilidad de los agroecosistemas como base del bienestar humano</a:t>
            </a:r>
            <a:endParaRPr lang="es-MX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B5D2D1-AC66-4EC3-99C8-DF824B1CD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50853"/>
              </p:ext>
            </p:extLst>
          </p:nvPr>
        </p:nvGraphicFramePr>
        <p:xfrm>
          <a:off x="526526" y="1258935"/>
          <a:ext cx="11218457" cy="5364000"/>
        </p:xfrm>
        <a:graphic>
          <a:graphicData uri="http://schemas.openxmlformats.org/drawingml/2006/table">
            <a:tbl>
              <a:tblPr firstRow="1" firstCol="1" bandRow="1"/>
              <a:tblGrid>
                <a:gridCol w="747345">
                  <a:extLst>
                    <a:ext uri="{9D8B030D-6E8A-4147-A177-3AD203B41FA5}">
                      <a16:colId xmlns:a16="http://schemas.microsoft.com/office/drawing/2014/main" val="3928483345"/>
                    </a:ext>
                  </a:extLst>
                </a:gridCol>
                <a:gridCol w="3514881">
                  <a:extLst>
                    <a:ext uri="{9D8B030D-6E8A-4147-A177-3AD203B41FA5}">
                      <a16:colId xmlns:a16="http://schemas.microsoft.com/office/drawing/2014/main" val="2903450095"/>
                    </a:ext>
                  </a:extLst>
                </a:gridCol>
                <a:gridCol w="4810090">
                  <a:extLst>
                    <a:ext uri="{9D8B030D-6E8A-4147-A177-3AD203B41FA5}">
                      <a16:colId xmlns:a16="http://schemas.microsoft.com/office/drawing/2014/main" val="1308504656"/>
                    </a:ext>
                  </a:extLst>
                </a:gridCol>
                <a:gridCol w="2146141">
                  <a:extLst>
                    <a:ext uri="{9D8B030D-6E8A-4147-A177-3AD203B41FA5}">
                      <a16:colId xmlns:a16="http://schemas.microsoft.com/office/drawing/2014/main" val="4004145286"/>
                    </a:ext>
                  </a:extLst>
                </a:gridCol>
              </a:tblGrid>
              <a:tr h="288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Ponente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Título de la Conferencia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354576"/>
                  </a:ext>
                </a:extLst>
              </a:tr>
              <a:tr h="732906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10:00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10:45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11:30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Islandia Bezerra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Facultad de Nutrición, Universidad Federal de Alagoas, Brasil.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"Sistemas alimentarios que promueven el bien vivir y el bien comer"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Erica Muñiz Reyes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Moderadora</a:t>
                      </a:r>
                    </a:p>
                  </a:txBody>
                  <a:tcPr marL="59971" marR="5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498591"/>
                  </a:ext>
                </a:extLst>
              </a:tr>
              <a:tr h="510099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10:45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Imna</a:t>
                      </a:r>
                      <a:r>
                        <a:rPr lang="es-MX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Yolanda Trigueros Vázquez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Colegio de Postgraduados Campus Veracruz, México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“Los agroecosistemas como base para el bienestar humano: Plantas medicinales”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MX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140633"/>
                  </a:ext>
                </a:extLst>
              </a:tr>
              <a:tr h="25334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11:30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Primera Sesión de Preguntas</a:t>
                      </a:r>
                      <a:r>
                        <a:rPr lang="es-MX" sz="14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56863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Primera Sesión de Preguntas</a:t>
                      </a:r>
                      <a:r>
                        <a:rPr lang="es-MX" sz="14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MX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729233"/>
                  </a:ext>
                </a:extLst>
              </a:tr>
              <a:tr h="7329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12:00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Paris Aguilar Piña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Universidad Autónoma de la Ciudad de México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“Los sistemas culturales de alimentación frente al principio de la sostenibilidad (bienestar y economía): límites y alcances”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Silvia López </a:t>
                      </a:r>
                      <a:r>
                        <a:rPr lang="es-MX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Ortíz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Moderadora</a:t>
                      </a:r>
                    </a:p>
                  </a:txBody>
                  <a:tcPr marL="59971" marR="5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9441"/>
                  </a:ext>
                </a:extLst>
              </a:tr>
              <a:tr h="7329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12:45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Santiago </a:t>
                      </a:r>
                      <a:r>
                        <a:rPr lang="es-MX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Sarandón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Universidad Nacional de la Plata, Argentina 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</a:t>
                      </a:r>
                      <a:r>
                        <a:rPr lang="es-MX" sz="1600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 Biodiversidad como instrumento para el logro de Agroecosistemas Sustentables. Alcances, desafíos y limitaciones</a:t>
                      </a: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84333"/>
                  </a:ext>
                </a:extLst>
              </a:tr>
              <a:tr h="2239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13:30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Segunda Sesión de Preguntas</a:t>
                      </a:r>
                      <a:r>
                        <a:rPr lang="es-MX" sz="14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5686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728721"/>
                  </a:ext>
                </a:extLst>
              </a:tr>
              <a:tr h="232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14:00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6863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Receso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686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07966"/>
                  </a:ext>
                </a:extLst>
              </a:tr>
              <a:tr h="6718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16:00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Karin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Gastreich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School of Natural and Applied Science, Avila University, USA 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“Conservando abejas nativas: lecciones de ambientes urbanos con aplicación en  agroecosistemas”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García González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5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Moderador</a:t>
                      </a:r>
                    </a:p>
                  </a:txBody>
                  <a:tcPr marL="59971" marR="5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71651"/>
                  </a:ext>
                </a:extLst>
              </a:tr>
              <a:tr h="4886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16:45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Carmen Gutiérrez Castorena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Colegio de Postgraduados, México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6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“Las múltiples dimensiones del bienestar humano: el caso del Lago de Texcoco”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07676"/>
                  </a:ext>
                </a:extLst>
              </a:tr>
              <a:tr h="2181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17:30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Tercera Sesión de Preguntas</a:t>
                      </a:r>
                      <a:r>
                        <a:rPr lang="es-MX" sz="1400" b="1" i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56863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13083"/>
                  </a:ext>
                </a:extLst>
              </a:tr>
              <a:tr h="2781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18:00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6863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Relatoría, conclusiones y cierre</a:t>
                      </a:r>
                    </a:p>
                  </a:txBody>
                  <a:tcPr marL="59971" marR="5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686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9971" marR="59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García González</a:t>
                      </a:r>
                    </a:p>
                  </a:txBody>
                  <a:tcPr marL="59971" marR="599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99395"/>
                  </a:ext>
                </a:extLst>
              </a:tr>
            </a:tbl>
          </a:graphicData>
        </a:graphic>
      </p:graphicFrame>
      <p:sp>
        <p:nvSpPr>
          <p:cNvPr id="6" name="Marco 5">
            <a:extLst>
              <a:ext uri="{FF2B5EF4-FFF2-40B4-BE49-F238E27FC236}">
                <a16:creationId xmlns:a16="http://schemas.microsoft.com/office/drawing/2014/main" id="{16DFCD52-06F2-48E0-BD51-3197AB619D4F}"/>
              </a:ext>
            </a:extLst>
          </p:cNvPr>
          <p:cNvSpPr/>
          <p:nvPr/>
        </p:nvSpPr>
        <p:spPr>
          <a:xfrm>
            <a:off x="0" y="2"/>
            <a:ext cx="12191999" cy="6857999"/>
          </a:xfrm>
          <a:prstGeom prst="frame">
            <a:avLst>
              <a:gd name="adj1" fmla="val 19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C0F275-49A0-4AF0-A324-CF11D5B9E210}"/>
              </a:ext>
            </a:extLst>
          </p:cNvPr>
          <p:cNvSpPr txBox="1"/>
          <p:nvPr/>
        </p:nvSpPr>
        <p:spPr>
          <a:xfrm>
            <a:off x="9756272" y="246170"/>
            <a:ext cx="2104424" cy="923330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LUNES </a:t>
            </a:r>
          </a:p>
          <a:p>
            <a:pPr algn="ctr"/>
            <a:r>
              <a:rPr lang="es-MX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 de octubre 2021 </a:t>
            </a:r>
            <a:r>
              <a:rPr lang="es-MX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43770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FF1DCC8-74B8-4A74-B09F-BDA8068F5555}"/>
              </a:ext>
            </a:extLst>
          </p:cNvPr>
          <p:cNvSpPr txBox="1"/>
          <p:nvPr/>
        </p:nvSpPr>
        <p:spPr>
          <a:xfrm>
            <a:off x="1774661" y="221627"/>
            <a:ext cx="8639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 CONGRESO NACIONAL DE AGRICULTURA SOSTENIBLE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MARTES 19 DE OCTUBRE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E5E9266-CAA1-4F63-BD4C-AEA119E83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952307"/>
              </p:ext>
            </p:extLst>
          </p:nvPr>
        </p:nvGraphicFramePr>
        <p:xfrm>
          <a:off x="2481601" y="1360807"/>
          <a:ext cx="8188782" cy="2762457"/>
        </p:xfrm>
        <a:graphic>
          <a:graphicData uri="http://schemas.openxmlformats.org/drawingml/2006/table">
            <a:tbl>
              <a:tblPr firstRow="1" firstCol="1" bandRow="1"/>
              <a:tblGrid>
                <a:gridCol w="832639">
                  <a:extLst>
                    <a:ext uri="{9D8B030D-6E8A-4147-A177-3AD203B41FA5}">
                      <a16:colId xmlns:a16="http://schemas.microsoft.com/office/drawing/2014/main" val="1421054139"/>
                    </a:ext>
                  </a:extLst>
                </a:gridCol>
                <a:gridCol w="1093097">
                  <a:extLst>
                    <a:ext uri="{9D8B030D-6E8A-4147-A177-3AD203B41FA5}">
                      <a16:colId xmlns:a16="http://schemas.microsoft.com/office/drawing/2014/main" val="2890671146"/>
                    </a:ext>
                  </a:extLst>
                </a:gridCol>
                <a:gridCol w="4234557">
                  <a:extLst>
                    <a:ext uri="{9D8B030D-6E8A-4147-A177-3AD203B41FA5}">
                      <a16:colId xmlns:a16="http://schemas.microsoft.com/office/drawing/2014/main" val="2965397153"/>
                    </a:ext>
                  </a:extLst>
                </a:gridCol>
                <a:gridCol w="2028489">
                  <a:extLst>
                    <a:ext uri="{9D8B030D-6E8A-4147-A177-3AD203B41FA5}">
                      <a16:colId xmlns:a16="http://schemas.microsoft.com/office/drawing/2014/main" val="4092414893"/>
                    </a:ext>
                  </a:extLst>
                </a:gridCol>
              </a:tblGrid>
              <a:tr h="241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PONENTE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707752"/>
                  </a:ext>
                </a:extLst>
              </a:tr>
              <a:tr h="964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 Magistral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“La Red Tilapia México y el enfoque de sostenibilidad de la acuacultura actual: retos y desafíos”</a:t>
                      </a:r>
                    </a:p>
                  </a:txBody>
                  <a:tcPr marL="54654" marR="5465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Francisco J. Martínez Cordero </a:t>
                      </a:r>
                    </a:p>
                  </a:txBody>
                  <a:tcPr marL="54654" marR="5465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343049"/>
                  </a:ext>
                </a:extLst>
              </a:tr>
              <a:tr h="2799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09:45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026579"/>
                  </a:ext>
                </a:extLst>
              </a:tr>
              <a:tr h="4151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10:00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7843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AGROECOLOGÍA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784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993680"/>
                  </a:ext>
                </a:extLst>
              </a:tr>
              <a:tr h="241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14:15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31170"/>
                  </a:ext>
                </a:extLst>
              </a:tr>
              <a:tr h="3790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16:00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7843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SESIÓN DE CARTELES 1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7843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98013"/>
                  </a:ext>
                </a:extLst>
              </a:tr>
              <a:tr h="241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18:00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54654" marR="546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55156"/>
                  </a:ext>
                </a:extLst>
              </a:tr>
            </a:tbl>
          </a:graphicData>
        </a:graphic>
      </p:graphicFrame>
      <p:sp>
        <p:nvSpPr>
          <p:cNvPr id="13" name="Marco 12">
            <a:extLst>
              <a:ext uri="{FF2B5EF4-FFF2-40B4-BE49-F238E27FC236}">
                <a16:creationId xmlns:a16="http://schemas.microsoft.com/office/drawing/2014/main" id="{790B6E1D-B4FB-42CC-AA3C-797ADF795649}"/>
              </a:ext>
            </a:extLst>
          </p:cNvPr>
          <p:cNvSpPr/>
          <p:nvPr/>
        </p:nvSpPr>
        <p:spPr>
          <a:xfrm>
            <a:off x="0" y="2"/>
            <a:ext cx="12191999" cy="6857999"/>
          </a:xfrm>
          <a:prstGeom prst="frame">
            <a:avLst>
              <a:gd name="adj1" fmla="val 19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9E1A6F-F1F2-45B9-AE1B-0A8067534511}"/>
              </a:ext>
            </a:extLst>
          </p:cNvPr>
          <p:cNvSpPr txBox="1"/>
          <p:nvPr/>
        </p:nvSpPr>
        <p:spPr>
          <a:xfrm>
            <a:off x="1084028" y="2577679"/>
            <a:ext cx="1381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C902160F-4C76-41EB-8AF0-D24F6D206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30661"/>
              </p:ext>
            </p:extLst>
          </p:nvPr>
        </p:nvGraphicFramePr>
        <p:xfrm>
          <a:off x="2481601" y="4317656"/>
          <a:ext cx="8185073" cy="1878485"/>
        </p:xfrm>
        <a:graphic>
          <a:graphicData uri="http://schemas.openxmlformats.org/drawingml/2006/table">
            <a:tbl>
              <a:tblPr firstRow="1" firstCol="1" bandRow="1"/>
              <a:tblGrid>
                <a:gridCol w="710127">
                  <a:extLst>
                    <a:ext uri="{9D8B030D-6E8A-4147-A177-3AD203B41FA5}">
                      <a16:colId xmlns:a16="http://schemas.microsoft.com/office/drawing/2014/main" val="2496367072"/>
                    </a:ext>
                  </a:extLst>
                </a:gridCol>
                <a:gridCol w="7474946">
                  <a:extLst>
                    <a:ext uri="{9D8B030D-6E8A-4147-A177-3AD203B41FA5}">
                      <a16:colId xmlns:a16="http://schemas.microsoft.com/office/drawing/2014/main" val="1752615757"/>
                    </a:ext>
                  </a:extLst>
                </a:gridCol>
              </a:tblGrid>
              <a:tr h="2447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44743"/>
                  </a:ext>
                </a:extLst>
              </a:tr>
              <a:tr h="4190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10:00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AGRICULTURA ORGÁNICA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99436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12:15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483965"/>
                  </a:ext>
                </a:extLst>
              </a:tr>
              <a:tr h="4866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12:30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ECOTECNOLOGÍAS E INNOVACIÓN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232544"/>
                  </a:ext>
                </a:extLst>
              </a:tr>
              <a:tr h="354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14:00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36790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15D159C-DFB6-480C-97B2-051FA3C6517E}"/>
              </a:ext>
            </a:extLst>
          </p:cNvPr>
          <p:cNvSpPr txBox="1"/>
          <p:nvPr/>
        </p:nvSpPr>
        <p:spPr>
          <a:xfrm>
            <a:off x="1084028" y="5026065"/>
            <a:ext cx="1381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2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88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FF1DCC8-74B8-4A74-B09F-BDA8068F5555}"/>
              </a:ext>
            </a:extLst>
          </p:cNvPr>
          <p:cNvSpPr txBox="1"/>
          <p:nvPr/>
        </p:nvSpPr>
        <p:spPr>
          <a:xfrm>
            <a:off x="2148517" y="300256"/>
            <a:ext cx="7982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 CONGRESO NACIONAL DE AGRICULTURA SOSTENIBLE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MIÉRCOLES 20 DE OCTUBRE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B9AC40-14F6-48D9-86EA-B9BC0C98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08102"/>
              </p:ext>
            </p:extLst>
          </p:nvPr>
        </p:nvGraphicFramePr>
        <p:xfrm>
          <a:off x="2544309" y="1341438"/>
          <a:ext cx="8214532" cy="2884503"/>
        </p:xfrm>
        <a:graphic>
          <a:graphicData uri="http://schemas.openxmlformats.org/drawingml/2006/table">
            <a:tbl>
              <a:tblPr firstRow="1" firstCol="1" bandRow="1"/>
              <a:tblGrid>
                <a:gridCol w="840633">
                  <a:extLst>
                    <a:ext uri="{9D8B030D-6E8A-4147-A177-3AD203B41FA5}">
                      <a16:colId xmlns:a16="http://schemas.microsoft.com/office/drawing/2014/main" val="989553940"/>
                    </a:ext>
                  </a:extLst>
                </a:gridCol>
                <a:gridCol w="1235984">
                  <a:extLst>
                    <a:ext uri="{9D8B030D-6E8A-4147-A177-3AD203B41FA5}">
                      <a16:colId xmlns:a16="http://schemas.microsoft.com/office/drawing/2014/main" val="3990038598"/>
                    </a:ext>
                  </a:extLst>
                </a:gridCol>
                <a:gridCol w="4171290">
                  <a:extLst>
                    <a:ext uri="{9D8B030D-6E8A-4147-A177-3AD203B41FA5}">
                      <a16:colId xmlns:a16="http://schemas.microsoft.com/office/drawing/2014/main" val="379564776"/>
                    </a:ext>
                  </a:extLst>
                </a:gridCol>
                <a:gridCol w="1966625">
                  <a:extLst>
                    <a:ext uri="{9D8B030D-6E8A-4147-A177-3AD203B41FA5}">
                      <a16:colId xmlns:a16="http://schemas.microsoft.com/office/drawing/2014/main" val="1862543790"/>
                    </a:ext>
                  </a:extLst>
                </a:gridCol>
              </a:tblGrid>
              <a:tr h="222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6442" marR="664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</a:t>
                      </a:r>
                    </a:p>
                  </a:txBody>
                  <a:tcPr marL="66442" marR="6644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PONENTE</a:t>
                      </a:r>
                    </a:p>
                  </a:txBody>
                  <a:tcPr marL="66442" marR="6644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37193"/>
                  </a:ext>
                </a:extLst>
              </a:tr>
              <a:tr h="89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 Magistral</a:t>
                      </a:r>
                    </a:p>
                  </a:txBody>
                  <a:tcPr marL="66442" marR="6644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8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“Suelo-escarabajo-planta: su relación con la sostenibilidad de los agroecosistemas pecuarios”</a:t>
                      </a:r>
                    </a:p>
                  </a:txBody>
                  <a:tcPr marL="66442" marR="6644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Lucrecia Arellano Gámez</a:t>
                      </a:r>
                    </a:p>
                  </a:txBody>
                  <a:tcPr marL="66442" marR="6644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20936"/>
                  </a:ext>
                </a:extLst>
              </a:tr>
              <a:tr h="289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09:45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4625118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10:00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RECURSOS NATURALES E IMPACTO AMBIENTAL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442" marR="6644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8079049"/>
                  </a:ext>
                </a:extLst>
              </a:tr>
              <a:tr h="2525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13:45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67177"/>
                  </a:ext>
                </a:extLst>
              </a:tr>
              <a:tr h="4571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16:00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SESIÓN DE CARTELES 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944463"/>
                  </a:ext>
                </a:extLst>
              </a:tr>
              <a:tr h="3158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18:00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67260"/>
                  </a:ext>
                </a:extLst>
              </a:tr>
            </a:tbl>
          </a:graphicData>
        </a:graphic>
      </p:graphicFrame>
      <p:sp>
        <p:nvSpPr>
          <p:cNvPr id="8" name="Marco 7">
            <a:extLst>
              <a:ext uri="{FF2B5EF4-FFF2-40B4-BE49-F238E27FC236}">
                <a16:creationId xmlns:a16="http://schemas.microsoft.com/office/drawing/2014/main" id="{DAA4DC14-DFCC-4889-94E9-C462FBF3A959}"/>
              </a:ext>
            </a:extLst>
          </p:cNvPr>
          <p:cNvSpPr/>
          <p:nvPr/>
        </p:nvSpPr>
        <p:spPr>
          <a:xfrm>
            <a:off x="0" y="2"/>
            <a:ext cx="12191999" cy="6857999"/>
          </a:xfrm>
          <a:prstGeom prst="frame">
            <a:avLst>
              <a:gd name="adj1" fmla="val 19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3F6F8B7-516F-485D-98DB-AAD476CBF98F}"/>
              </a:ext>
            </a:extLst>
          </p:cNvPr>
          <p:cNvSpPr txBox="1"/>
          <p:nvPr/>
        </p:nvSpPr>
        <p:spPr>
          <a:xfrm>
            <a:off x="977566" y="2426599"/>
            <a:ext cx="1490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2BF24F8-0A15-4578-AD6E-D76A60D51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04465"/>
              </p:ext>
            </p:extLst>
          </p:nvPr>
        </p:nvGraphicFramePr>
        <p:xfrm>
          <a:off x="2538493" y="4361079"/>
          <a:ext cx="8220346" cy="1807709"/>
        </p:xfrm>
        <a:graphic>
          <a:graphicData uri="http://schemas.openxmlformats.org/drawingml/2006/table">
            <a:tbl>
              <a:tblPr firstRow="1" firstCol="1" bandRow="1"/>
              <a:tblGrid>
                <a:gridCol w="740834">
                  <a:extLst>
                    <a:ext uri="{9D8B030D-6E8A-4147-A177-3AD203B41FA5}">
                      <a16:colId xmlns:a16="http://schemas.microsoft.com/office/drawing/2014/main" val="2496367072"/>
                    </a:ext>
                  </a:extLst>
                </a:gridCol>
                <a:gridCol w="1029633">
                  <a:extLst>
                    <a:ext uri="{9D8B030D-6E8A-4147-A177-3AD203B41FA5}">
                      <a16:colId xmlns:a16="http://schemas.microsoft.com/office/drawing/2014/main" val="1752615757"/>
                    </a:ext>
                  </a:extLst>
                </a:gridCol>
                <a:gridCol w="4365119">
                  <a:extLst>
                    <a:ext uri="{9D8B030D-6E8A-4147-A177-3AD203B41FA5}">
                      <a16:colId xmlns:a16="http://schemas.microsoft.com/office/drawing/2014/main" val="2832878330"/>
                    </a:ext>
                  </a:extLst>
                </a:gridCol>
                <a:gridCol w="2084760">
                  <a:extLst>
                    <a:ext uri="{9D8B030D-6E8A-4147-A177-3AD203B41FA5}">
                      <a16:colId xmlns:a16="http://schemas.microsoft.com/office/drawing/2014/main" val="255876756"/>
                    </a:ext>
                  </a:extLst>
                </a:gridCol>
              </a:tblGrid>
              <a:tr h="2368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44743"/>
                  </a:ext>
                </a:extLst>
              </a:tr>
              <a:tr h="465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10:00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ECOTECNOLOGÍAS E INNOVACIÓN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399436"/>
                  </a:ext>
                </a:extLst>
              </a:tr>
              <a:tr h="279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11:15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MX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PRESERVACIÓN POSTCOSECHA DE TOMATE DE CÁSCARA LIGADO A LA ASPERSIÓN FOLIAR DE MIEL DE ABEJA EN CAMPECHE</a:t>
                      </a:r>
                      <a:endParaRPr lang="es-MX" sz="1100" dirty="0"/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Laura Gómez-Tovar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4374"/>
                  </a:ext>
                </a:extLst>
              </a:tr>
              <a:tr h="457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11:30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AGRICULTURA SOSTENIBLE Y COVID-19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EVALUACIÓN FISICOQUÍMICA DE CRUCETILLO (</a:t>
                      </a:r>
                      <a:r>
                        <a:rPr lang="es-MX" sz="11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Randia</a:t>
                      </a:r>
                      <a:r>
                        <a:rPr lang="es-MX" sz="11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10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</a:t>
                      </a: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 Y DISEÑO DE LÍNEAS PRODUCTORAS DE EXTRACTO DE SEMILLAS</a:t>
                      </a:r>
                      <a:endParaRPr lang="es-MX" sz="1100" dirty="0">
                        <a:latin typeface="+mn-lt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Manuel Ángel Gómez-Cruz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43580"/>
                  </a:ext>
                </a:extLst>
              </a:tr>
              <a:tr h="368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13:45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Gustavo López-Romero</a:t>
                      </a:r>
                    </a:p>
                  </a:txBody>
                  <a:tcPr marL="61880" marR="618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60179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23F87-E056-409C-A3FC-2A82573EC234}"/>
              </a:ext>
            </a:extLst>
          </p:cNvPr>
          <p:cNvSpPr txBox="1"/>
          <p:nvPr/>
        </p:nvSpPr>
        <p:spPr>
          <a:xfrm>
            <a:off x="1032158" y="5183417"/>
            <a:ext cx="14239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2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7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FF1DCC8-74B8-4A74-B09F-BDA8068F5555}"/>
              </a:ext>
            </a:extLst>
          </p:cNvPr>
          <p:cNvSpPr txBox="1"/>
          <p:nvPr/>
        </p:nvSpPr>
        <p:spPr>
          <a:xfrm>
            <a:off x="2239612" y="305756"/>
            <a:ext cx="7686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 CONGRESO NACIONAL DE AGRICULTURA SOSTENIBLE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JUEVES 21 DE OCTUBRE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D104BB-70E4-43A2-B200-68F0F41C1FDA}"/>
              </a:ext>
            </a:extLst>
          </p:cNvPr>
          <p:cNvSpPr txBox="1"/>
          <p:nvPr/>
        </p:nvSpPr>
        <p:spPr>
          <a:xfrm>
            <a:off x="1264558" y="3198167"/>
            <a:ext cx="1276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A521A90-C91E-4906-9EA9-DA23BC42F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3009"/>
              </p:ext>
            </p:extLst>
          </p:nvPr>
        </p:nvGraphicFramePr>
        <p:xfrm>
          <a:off x="2541148" y="1879235"/>
          <a:ext cx="8393373" cy="2653405"/>
        </p:xfrm>
        <a:graphic>
          <a:graphicData uri="http://schemas.openxmlformats.org/drawingml/2006/table">
            <a:tbl>
              <a:tblPr firstRow="1" firstCol="1" bandRow="1"/>
              <a:tblGrid>
                <a:gridCol w="708531">
                  <a:extLst>
                    <a:ext uri="{9D8B030D-6E8A-4147-A177-3AD203B41FA5}">
                      <a16:colId xmlns:a16="http://schemas.microsoft.com/office/drawing/2014/main" val="2162531753"/>
                    </a:ext>
                  </a:extLst>
                </a:gridCol>
                <a:gridCol w="1362148">
                  <a:extLst>
                    <a:ext uri="{9D8B030D-6E8A-4147-A177-3AD203B41FA5}">
                      <a16:colId xmlns:a16="http://schemas.microsoft.com/office/drawing/2014/main" val="3483201742"/>
                    </a:ext>
                  </a:extLst>
                </a:gridCol>
                <a:gridCol w="4489113">
                  <a:extLst>
                    <a:ext uri="{9D8B030D-6E8A-4147-A177-3AD203B41FA5}">
                      <a16:colId xmlns:a16="http://schemas.microsoft.com/office/drawing/2014/main" val="1570033146"/>
                    </a:ext>
                  </a:extLst>
                </a:gridCol>
                <a:gridCol w="1833581">
                  <a:extLst>
                    <a:ext uri="{9D8B030D-6E8A-4147-A177-3AD203B41FA5}">
                      <a16:colId xmlns:a16="http://schemas.microsoft.com/office/drawing/2014/main" val="1916769629"/>
                    </a:ext>
                  </a:extLst>
                </a:gridCol>
              </a:tblGrid>
              <a:tr h="2205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HORA</a:t>
                      </a: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9789" marR="597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</a:t>
                      </a:r>
                      <a:endParaRPr lang="es-MX" sz="2400" dirty="0"/>
                    </a:p>
                  </a:txBody>
                  <a:tcPr marL="59789" marR="5978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PONENTE</a:t>
                      </a:r>
                    </a:p>
                  </a:txBody>
                  <a:tcPr marL="59789" marR="5978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720926"/>
                  </a:ext>
                </a:extLst>
              </a:tr>
              <a:tr h="14179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Conferencia Magistral</a:t>
                      </a:r>
                    </a:p>
                  </a:txBody>
                  <a:tcPr marL="59789" marR="597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i="1" dirty="0">
                          <a:solidFill>
                            <a:srgbClr val="21212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"La sostenibilidad como cambio de paradigma individual y social: Modelos de desarrollo, subjetividad de los actores y necesidad de transformación de nuestras teorías de la acción</a:t>
                      </a:r>
                      <a:r>
                        <a:rPr lang="es-MX" sz="1800" b="1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”</a:t>
                      </a:r>
                      <a:r>
                        <a:rPr lang="es-MX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3200" b="1" dirty="0"/>
                    </a:p>
                  </a:txBody>
                  <a:tcPr marL="59789" marR="5978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Fernando </a:t>
                      </a:r>
                      <a:r>
                        <a:rPr lang="es-MX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Landini</a:t>
                      </a: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9789" marR="5978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822852"/>
                  </a:ext>
                </a:extLst>
              </a:tr>
              <a:tr h="2871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09:45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858264"/>
                  </a:ext>
                </a:extLst>
              </a:tr>
              <a:tr h="44113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10:00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PONENCIAS MESA DE SOCIOECONOMÍA Y CULTURA AMBIENTAL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655809"/>
                  </a:ext>
                </a:extLst>
              </a:tr>
              <a:tr h="2866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14:15</a:t>
                      </a: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RECESO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789" marR="5978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40416"/>
                  </a:ext>
                </a:extLst>
              </a:tr>
            </a:tbl>
          </a:graphicData>
        </a:graphic>
      </p:graphicFrame>
      <p:sp>
        <p:nvSpPr>
          <p:cNvPr id="10" name="Marco 9">
            <a:extLst>
              <a:ext uri="{FF2B5EF4-FFF2-40B4-BE49-F238E27FC236}">
                <a16:creationId xmlns:a16="http://schemas.microsoft.com/office/drawing/2014/main" id="{C5CBA2C0-05B4-41FF-8F62-6C7671DED0EB}"/>
              </a:ext>
            </a:extLst>
          </p:cNvPr>
          <p:cNvSpPr/>
          <p:nvPr/>
        </p:nvSpPr>
        <p:spPr>
          <a:xfrm>
            <a:off x="0" y="2"/>
            <a:ext cx="12191999" cy="6857999"/>
          </a:xfrm>
          <a:prstGeom prst="frame">
            <a:avLst>
              <a:gd name="adj1" fmla="val 19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9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770143-1C6C-43D2-9B75-CEF326F4E821}"/>
              </a:ext>
            </a:extLst>
          </p:cNvPr>
          <p:cNvSpPr txBox="1"/>
          <p:nvPr/>
        </p:nvSpPr>
        <p:spPr>
          <a:xfrm>
            <a:off x="1784642" y="172759"/>
            <a:ext cx="869782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VIII COLOQUIO SOBRE AGROECOSISTEMAS Y SOSTENIBILIDAD</a:t>
            </a:r>
          </a:p>
          <a:p>
            <a:pPr algn="ctr"/>
            <a:r>
              <a:rPr lang="es-MX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AGROECOSISTEMAS: SALUD AMBIENTAL Y HUMANA</a:t>
            </a:r>
          </a:p>
          <a:p>
            <a:pPr algn="ctr"/>
            <a:r>
              <a:rPr lang="es-MX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VIERN</a:t>
            </a:r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22 DE OCTUBRE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E59CF6-FD90-478F-8241-459B898F463F}"/>
              </a:ext>
            </a:extLst>
          </p:cNvPr>
          <p:cNvSpPr txBox="1"/>
          <p:nvPr/>
        </p:nvSpPr>
        <p:spPr>
          <a:xfrm>
            <a:off x="260194" y="319025"/>
            <a:ext cx="1577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o 3">
            <a:extLst>
              <a:ext uri="{FF2B5EF4-FFF2-40B4-BE49-F238E27FC236}">
                <a16:creationId xmlns:a16="http://schemas.microsoft.com/office/drawing/2014/main" id="{92766399-E0C1-498C-84C6-DE24F35F928A}"/>
              </a:ext>
            </a:extLst>
          </p:cNvPr>
          <p:cNvSpPr/>
          <p:nvPr/>
        </p:nvSpPr>
        <p:spPr>
          <a:xfrm>
            <a:off x="0" y="2"/>
            <a:ext cx="12191999" cy="6857999"/>
          </a:xfrm>
          <a:prstGeom prst="frame">
            <a:avLst>
              <a:gd name="adj1" fmla="val 19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352E689-C273-4424-BE7E-155AA2434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60007"/>
              </p:ext>
            </p:extLst>
          </p:nvPr>
        </p:nvGraphicFramePr>
        <p:xfrm>
          <a:off x="671012" y="1438267"/>
          <a:ext cx="10888640" cy="5132574"/>
        </p:xfrm>
        <a:graphic>
          <a:graphicData uri="http://schemas.openxmlformats.org/drawingml/2006/table">
            <a:tbl>
              <a:tblPr firstRow="1" firstCol="1" bandRow="1"/>
              <a:tblGrid>
                <a:gridCol w="1130490">
                  <a:extLst>
                    <a:ext uri="{9D8B030D-6E8A-4147-A177-3AD203B41FA5}">
                      <a16:colId xmlns:a16="http://schemas.microsoft.com/office/drawing/2014/main" val="3405004361"/>
                    </a:ext>
                  </a:extLst>
                </a:gridCol>
                <a:gridCol w="5377218">
                  <a:extLst>
                    <a:ext uri="{9D8B030D-6E8A-4147-A177-3AD203B41FA5}">
                      <a16:colId xmlns:a16="http://schemas.microsoft.com/office/drawing/2014/main" val="920307859"/>
                    </a:ext>
                  </a:extLst>
                </a:gridCol>
                <a:gridCol w="4380932">
                  <a:extLst>
                    <a:ext uri="{9D8B030D-6E8A-4147-A177-3AD203B41FA5}">
                      <a16:colId xmlns:a16="http://schemas.microsoft.com/office/drawing/2014/main" val="3074362696"/>
                    </a:ext>
                  </a:extLst>
                </a:gridCol>
              </a:tblGrid>
              <a:tr h="154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HORA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TEMA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PARTICIPANTE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402043"/>
                  </a:ext>
                </a:extLst>
              </a:tr>
              <a:tr h="4377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9:00 -9:15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BIENVENIDA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PRESENTACIÓN DEL PROGRAMA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Mónica C. Vargas Mendoza,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Presidente SOMAS. 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Octavio Ruiz Rosado,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Coordinador del Coloquio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360687"/>
                  </a:ext>
                </a:extLst>
              </a:tr>
              <a:tr h="465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9:15 -10.00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REDUCCIÓN DE LA CONTAMINACIÓN DE ACUÍFEROS, RÍOS Y EN LOS AGROECOSISTEMAS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Salvador Partida Sedas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TecNM- ITS - Huatusco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79194"/>
                  </a:ext>
                </a:extLst>
              </a:tr>
              <a:tr h="42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10:00 -10:45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OPCIONES DE MANEJO PARA RECUPERACIÓN DE SUELOS EN LOS AGROECOSISTEMAS A DIFERENTES NIVELES JERÁRQUICOS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Carlos Ernesto Aguilar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UNACH- Campus V- Villaflores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25226"/>
                  </a:ext>
                </a:extLst>
              </a:tr>
              <a:tr h="4512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10:45 -11:30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MANEJO AGROECOLÓGICO DE CULTIVOS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Ramón Jarquín Gálvez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UASLP-</a:t>
                      </a:r>
                      <a:r>
                        <a:rPr lang="es-MX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Fac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 Agronomía y Veterinaria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4520"/>
                  </a:ext>
                </a:extLst>
              </a:tr>
              <a:tr h="4089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11:30-12:15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CRIANZA ANIMAL SUSTENTABLE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Daniel Grande Cano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UAM – Iztapalapa, 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José 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Nahed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 Toral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Colegio de la Frontera Sur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28218"/>
                  </a:ext>
                </a:extLst>
              </a:tr>
              <a:tr h="109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12:15 – 12:20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R E C E S 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05754"/>
                  </a:ext>
                </a:extLst>
              </a:tr>
              <a:tr h="568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12:20 -13:05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RESCATE CULTURAL EN LA ALIMENTACIÓN EN REGIONES TROPICALES DESDE LA PERSPECTIVA DE REQUERIMIENTOS NUTRICIOS DE SUS POBLADORES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María del Carmen Álvarez Ávila y M.C. María Herlinda López Armas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Campus Veracruz- COLPOS; 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Lita Carlota Campos Reyes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–UV Nutrición y 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Adlay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 Reyes Betanzos,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Sembrando Vida-Veracruz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5628"/>
                  </a:ext>
                </a:extLst>
              </a:tr>
              <a:tr h="2466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13:05-13:50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LOS AGROECOSISTEMAS COMO FUENTE DE PLANTAS MEDICINALES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Imna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 Y. Trigueros Vázquez y 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Dr.Octavio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 Ruiz Rosado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Campus Veracruz-COLPOS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00229"/>
                  </a:ext>
                </a:extLst>
              </a:tr>
              <a:tr h="2956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13:50 -14:35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ÉTICA: ELEMENTO TRANSVERSAL EN EL PROCESO PARA ALCANZAR SISTEMAS ALIMENTARIOS SOSTENIBLES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Francisco Rosado-May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UIM Quintana Roo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01482"/>
                  </a:ext>
                </a:extLst>
              </a:tr>
              <a:tr h="2956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14:35 -15:20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 POLÍTICA PÚBLICA COMO VÍA PARA LOGRAR UN SISTEMA ALIMENTARIO JUSTO, SALUDABLE Y SUSTENTABLE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Cecilia N. Elizondo Venencio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Colegio de la Frontera Sur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598724"/>
                  </a:ext>
                </a:extLst>
              </a:tr>
              <a:tr h="1315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15:20 -16:00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R E C E S O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88984"/>
                  </a:ext>
                </a:extLst>
              </a:tr>
              <a:tr h="2732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16:00 -17:15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MESA REDONDA: RETOS PARA LOGRAR AGROECOSISTEMAS SALUDABLES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Dra. María del Carmen Álvarez Ávila, </a:t>
                      </a: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Moderadora, (PONENTES Y ASISTENTES)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88773"/>
                  </a:ext>
                </a:extLst>
              </a:tr>
              <a:tr h="2956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17:15-17:30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COMENTARIOS FINALES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 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Dr. Ramón 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Mariaca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-Bold"/>
                          <a:ea typeface="Calibri" panose="020F0502020204030204" pitchFamily="34" charset="0"/>
                          <a:cs typeface="Calibri-Bold"/>
                        </a:rPr>
                        <a:t> Méndez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Agroecología- SEMARNAT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17" marR="4821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778017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D6812C4-4BF4-436F-9A14-98E1FDBC7D66}"/>
              </a:ext>
            </a:extLst>
          </p:cNvPr>
          <p:cNvSpPr txBox="1"/>
          <p:nvPr/>
        </p:nvSpPr>
        <p:spPr>
          <a:xfrm>
            <a:off x="10299552" y="319025"/>
            <a:ext cx="1577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 1</a:t>
            </a:r>
            <a:endParaRPr lang="es-MX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057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</TotalTime>
  <Words>816</Words>
  <Application>Microsoft Office PowerPoint</Application>
  <PresentationFormat>Panorámica</PresentationFormat>
  <Paragraphs>199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Calibri-Bold</vt:lpstr>
      <vt:lpstr>Century Gothic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Vargas Mendoza Monica de la Cruz</dc:creator>
  <cp:lastModifiedBy>Vargas Mendoza Monica de la Cruz</cp:lastModifiedBy>
  <cp:revision>33</cp:revision>
  <dcterms:created xsi:type="dcterms:W3CDTF">2021-09-17T22:09:07Z</dcterms:created>
  <dcterms:modified xsi:type="dcterms:W3CDTF">2021-09-25T18:13:01Z</dcterms:modified>
</cp:coreProperties>
</file>